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529" r:id="rId3"/>
    <p:sldId id="564" r:id="rId4"/>
    <p:sldId id="572" r:id="rId5"/>
    <p:sldId id="594" r:id="rId6"/>
    <p:sldId id="563" r:id="rId7"/>
    <p:sldId id="574" r:id="rId8"/>
    <p:sldId id="562" r:id="rId9"/>
    <p:sldId id="537" r:id="rId10"/>
    <p:sldId id="566" r:id="rId11"/>
    <p:sldId id="596" r:id="rId12"/>
    <p:sldId id="583" r:id="rId13"/>
    <p:sldId id="538" r:id="rId14"/>
    <p:sldId id="581" r:id="rId15"/>
    <p:sldId id="575" r:id="rId16"/>
    <p:sldId id="576" r:id="rId17"/>
    <p:sldId id="598" r:id="rId18"/>
    <p:sldId id="589" r:id="rId19"/>
    <p:sldId id="882" r:id="rId20"/>
    <p:sldId id="886" r:id="rId21"/>
    <p:sldId id="580" r:id="rId22"/>
    <p:sldId id="887" r:id="rId23"/>
    <p:sldId id="889" r:id="rId24"/>
    <p:sldId id="588" r:id="rId25"/>
    <p:sldId id="883" r:id="rId26"/>
    <p:sldId id="590" r:id="rId27"/>
    <p:sldId id="885" r:id="rId28"/>
    <p:sldId id="888" r:id="rId29"/>
    <p:sldId id="591" r:id="rId30"/>
    <p:sldId id="597" r:id="rId31"/>
    <p:sldId id="578" r:id="rId32"/>
    <p:sldId id="592" r:id="rId33"/>
    <p:sldId id="569" r:id="rId34"/>
    <p:sldId id="877" r:id="rId35"/>
    <p:sldId id="878" r:id="rId36"/>
    <p:sldId id="879" r:id="rId37"/>
    <p:sldId id="880" r:id="rId38"/>
    <p:sldId id="881" r:id="rId39"/>
    <p:sldId id="599" r:id="rId40"/>
    <p:sldId id="595" r:id="rId41"/>
    <p:sldId id="503" r:id="rId42"/>
  </p:sldIdLst>
  <p:sldSz cx="9144000" cy="6858000" type="screen4x3"/>
  <p:notesSz cx="6799263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anie BRANELLEC" initials="MB" lastIdx="6" clrIdx="0">
    <p:extLst/>
  </p:cmAuthor>
  <p:cmAuthor id="2" name="Brice GUESDON" initials="BG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B8D"/>
    <a:srgbClr val="99CC00"/>
    <a:srgbClr val="669900"/>
    <a:srgbClr val="333300"/>
    <a:srgbClr val="244866"/>
    <a:srgbClr val="666633"/>
    <a:srgbClr val="3C3CB6"/>
    <a:srgbClr val="FF7C80"/>
    <a:srgbClr val="0080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998" y="2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807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998" y="9431807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B38142-60FE-4678-8244-65BB7E8AF55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74905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98" y="2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8875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8" y="4716704"/>
            <a:ext cx="5438770" cy="446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807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98" y="9431807"/>
            <a:ext cx="294666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DA4B0C-3FC6-4C2E-AC5B-30ED1CAD274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8198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4B0C-3FC6-4C2E-AC5B-30ED1CAD2741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02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DF23E-4ACE-49F4-A321-F9A47171E5F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E2C60-3544-4393-BA04-CEB55961257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22BC6-9265-4024-B639-0DCD22A0C4E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AFC373-46DF-4F57-AC89-136ADB2A2A9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30347-53BD-44D5-BCA3-4C7B95ED5D9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60056-A7B2-492B-A704-E1228AF9F47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D1368-1ACC-4203-B677-6430C87889F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BA81C-84A4-4AAB-84E0-14EB912087A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E4FF4-4070-466D-8EBC-7389E3AC41C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CD9E1-C66D-4590-A5B1-8E43BFAAE3D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423FF-F1AD-41CE-B69D-3B0FBEC99A7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8A987-A1A0-4944-86A7-8747A913B28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1AF8A8-62F6-47B0-8E8F-08D0947D486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784976" cy="1470025"/>
          </a:xfrm>
        </p:spPr>
        <p:txBody>
          <a:bodyPr/>
          <a:lstStyle/>
          <a:p>
            <a:r>
              <a:rPr lang="fr-FR" sz="4000" dirty="0"/>
              <a:t>Identification, caractérisation et hiérarchisation des têtes de bassin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3615160"/>
            <a:ext cx="7920880" cy="910952"/>
          </a:xfrm>
        </p:spPr>
        <p:txBody>
          <a:bodyPr/>
          <a:lstStyle/>
          <a:p>
            <a:r>
              <a:rPr lang="fr-FR" dirty="0"/>
              <a:t>CAMA – 28 juin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30EC196-5A81-4EA5-9083-B3C30A9D6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093296"/>
            <a:ext cx="1544162" cy="6117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0C96DE-0474-4BBB-B123-B585BC2776FE}"/>
              </a:ext>
            </a:extLst>
          </p:cNvPr>
          <p:cNvSpPr/>
          <p:nvPr/>
        </p:nvSpPr>
        <p:spPr>
          <a:xfrm>
            <a:off x="7452320" y="5949280"/>
            <a:ext cx="720080" cy="755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identification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D228EF-29F5-4608-A5F9-55A9FB038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3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82C5502-3805-4D10-AA36-47EB610EFCB5}"/>
              </a:ext>
            </a:extLst>
          </p:cNvPr>
          <p:cNvSpPr txBox="1"/>
          <p:nvPr/>
        </p:nvSpPr>
        <p:spPr>
          <a:xfrm>
            <a:off x="6881202" y="24208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76 % de la surface du territoire</a:t>
            </a:r>
          </a:p>
        </p:txBody>
      </p:sp>
    </p:spTree>
    <p:extLst>
      <p:ext uri="{BB962C8B-B14F-4D97-AF65-F5344CB8AC3E}">
        <p14:creationId xmlns:p14="http://schemas.microsoft.com/office/powerpoint/2010/main" val="237526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identification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68D70E3-F027-4EBF-BE54-A8EBFC918CED}"/>
              </a:ext>
            </a:extLst>
          </p:cNvPr>
          <p:cNvSpPr txBox="1"/>
          <p:nvPr/>
        </p:nvSpPr>
        <p:spPr>
          <a:xfrm>
            <a:off x="323528" y="1124744"/>
            <a:ext cx="8496944" cy="563231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/>
              <a:t>Difficultés rencontrées et points de vigilance :</a:t>
            </a:r>
          </a:p>
          <a:p>
            <a:endParaRPr lang="fr-FR" dirty="0"/>
          </a:p>
          <a:p>
            <a:r>
              <a:rPr lang="fr-FR" dirty="0"/>
              <a:t>Adapter la définition au contexte local – Non prise en compte du critère pente</a:t>
            </a:r>
          </a:p>
          <a:p>
            <a:endParaRPr lang="fr-FR" dirty="0"/>
          </a:p>
          <a:p>
            <a:r>
              <a:rPr lang="fr-FR" dirty="0"/>
              <a:t>Référentiel cours d’eau homogène issu du même inventaire – arrêté préfectoral 2011-1057 du 18/07/2011 modifié en 2014</a:t>
            </a:r>
          </a:p>
          <a:p>
            <a:endParaRPr lang="fr-FR" dirty="0"/>
          </a:p>
          <a:p>
            <a:r>
              <a:rPr lang="fr-FR" dirty="0"/>
              <a:t>Couche SIG cours d’eau « propre » : sens de numérisation amont aval, nœuds valides, …</a:t>
            </a:r>
          </a:p>
          <a:p>
            <a:endParaRPr lang="fr-FR" dirty="0"/>
          </a:p>
          <a:p>
            <a:r>
              <a:rPr lang="fr-FR" dirty="0"/>
              <a:t>Traitement à part des très petits ruisseaux d’une longueur inférieure à 100 m et des biefs de moulins dans la définition des rangs de STRAHLER</a:t>
            </a:r>
          </a:p>
          <a:p>
            <a:endParaRPr lang="fr-FR" dirty="0"/>
          </a:p>
          <a:p>
            <a:r>
              <a:rPr lang="fr-FR" dirty="0"/>
              <a:t>Lors de la phase de délimitation des têtes de bassin, l’outils QGIS est basé sur les différences de relief et rencontre des difficultés à identifier un exutoire : pas de différence de niveau avec le rang 3 : nécessité de finir la délimitation à la main en fonction des courbes de niveau </a:t>
            </a:r>
            <a:r>
              <a:rPr lang="fr-FR" dirty="0">
                <a:sym typeface="Wingdings" panose="05000000000000000000" pitchFamily="2" charset="2"/>
              </a:rPr>
              <a:t> entrée du facteur humain dans la délimitation des TBV.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11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identification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5222C18-4A38-4D9B-A18C-540C29895C78}"/>
              </a:ext>
            </a:extLst>
          </p:cNvPr>
          <p:cNvSpPr txBox="1"/>
          <p:nvPr/>
        </p:nvSpPr>
        <p:spPr>
          <a:xfrm>
            <a:off x="323528" y="100948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Identifications des secteurs à ne pas prendre en compte dans le cadre de l’inventaire des TBV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4405EF1-77A4-4A3D-948A-3C1196E7C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5" y="2060848"/>
            <a:ext cx="5882833" cy="415949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C6E28B4-4254-454A-B123-6D5548F84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80" y="2060848"/>
            <a:ext cx="2853308" cy="20174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CF76C7D-EEA5-474C-A323-7C546D39F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80" y="4140595"/>
            <a:ext cx="2900527" cy="205083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1A36980-9CA8-4DB1-ACD1-7002371A9948}"/>
              </a:ext>
            </a:extLst>
          </p:cNvPr>
          <p:cNvSpPr txBox="1"/>
          <p:nvPr/>
        </p:nvSpPr>
        <p:spPr>
          <a:xfrm>
            <a:off x="3419872" y="577099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Linéaire &lt; 100 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9CAC7FA-876B-4796-932E-FDABE3180A1B}"/>
              </a:ext>
            </a:extLst>
          </p:cNvPr>
          <p:cNvSpPr txBox="1"/>
          <p:nvPr/>
        </p:nvSpPr>
        <p:spPr>
          <a:xfrm>
            <a:off x="5990337" y="5468510"/>
            <a:ext cx="126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Sans biefs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D6A4456-B576-491A-88BC-DAD468DA8136}"/>
              </a:ext>
            </a:extLst>
          </p:cNvPr>
          <p:cNvSpPr txBox="1"/>
          <p:nvPr/>
        </p:nvSpPr>
        <p:spPr>
          <a:xfrm>
            <a:off x="6111180" y="3316728"/>
            <a:ext cx="128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biefs</a:t>
            </a:r>
          </a:p>
        </p:txBody>
      </p:sp>
    </p:spTree>
    <p:extLst>
      <p:ext uri="{BB962C8B-B14F-4D97-AF65-F5344CB8AC3E}">
        <p14:creationId xmlns:p14="http://schemas.microsoft.com/office/powerpoint/2010/main" val="68233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5570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75 %</a:t>
            </a:r>
            <a:r>
              <a:rPr lang="fr-FR" sz="2000" dirty="0"/>
              <a:t> du territoire couvert : nécessité de prioriser les secteurs à enjeu</a:t>
            </a:r>
          </a:p>
          <a:p>
            <a:pPr algn="ctr"/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1</a:t>
            </a:r>
            <a:r>
              <a:rPr lang="fr-FR" sz="2000" baseline="30000" dirty="0">
                <a:solidFill>
                  <a:srgbClr val="FF0000"/>
                </a:solidFill>
              </a:rPr>
              <a:t>er</a:t>
            </a:r>
            <a:r>
              <a:rPr lang="fr-FR" sz="2000" dirty="0">
                <a:solidFill>
                  <a:srgbClr val="FF0000"/>
                </a:solidFill>
              </a:rPr>
              <a:t> niveau de caractérisation </a:t>
            </a:r>
            <a:r>
              <a:rPr lang="fr-FR" sz="2000" dirty="0"/>
              <a:t>les 5 grands enjeux du territoire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40947A3-CFF7-46DE-9B92-07330F0316DB}"/>
              </a:ext>
            </a:extLst>
          </p:cNvPr>
          <p:cNvSpPr txBox="1"/>
          <p:nvPr/>
        </p:nvSpPr>
        <p:spPr>
          <a:xfrm>
            <a:off x="3635898" y="3910879"/>
            <a:ext cx="216024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Les enjeux du SAGE Sud Cornouaille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B9C423F-7B71-4FF0-BC81-5392E46EE54B}"/>
              </a:ext>
            </a:extLst>
          </p:cNvPr>
          <p:cNvSpPr txBox="1"/>
          <p:nvPr/>
        </p:nvSpPr>
        <p:spPr>
          <a:xfrm>
            <a:off x="575540" y="4202401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Qualité d’eau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27D0E81-83B8-4F84-A99F-83C6AB665CAD}"/>
              </a:ext>
            </a:extLst>
          </p:cNvPr>
          <p:cNvSpPr txBox="1"/>
          <p:nvPr/>
        </p:nvSpPr>
        <p:spPr>
          <a:xfrm>
            <a:off x="3803172" y="5940037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Morphologie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BB92BF-CAFD-4694-A028-458ED9B7D94C}"/>
              </a:ext>
            </a:extLst>
          </p:cNvPr>
          <p:cNvSpPr txBox="1"/>
          <p:nvPr/>
        </p:nvSpPr>
        <p:spPr>
          <a:xfrm>
            <a:off x="6691796" y="4189340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Inondation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0E45F18-4B82-4B05-BD5D-5A63F5F0C8BB}"/>
              </a:ext>
            </a:extLst>
          </p:cNvPr>
          <p:cNvSpPr txBox="1"/>
          <p:nvPr/>
        </p:nvSpPr>
        <p:spPr>
          <a:xfrm>
            <a:off x="2176500" y="2646908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Quantité d’eau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E39AF7D-9E5C-4192-B8B7-C48DF7F46B98}"/>
              </a:ext>
            </a:extLst>
          </p:cNvPr>
          <p:cNvSpPr txBox="1"/>
          <p:nvPr/>
        </p:nvSpPr>
        <p:spPr>
          <a:xfrm>
            <a:off x="5627464" y="2658016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Biodiversité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6BC23588-5151-4199-B65F-FC9E09C91575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3076600" y="3016240"/>
            <a:ext cx="1351384" cy="909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1640AE22-6A36-407F-B57E-E15B883A0E75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5290351" y="3027348"/>
            <a:ext cx="1237213" cy="895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9F272219-D19B-4DD8-B8D4-AF1A96A4CC9B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5796138" y="4372544"/>
            <a:ext cx="895658" cy="1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388D84C5-C9F6-4E08-A3A7-54007A5315C6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4703272" y="4834209"/>
            <a:ext cx="12746" cy="1105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AD402AF6-E5EF-4FA5-AA20-6A100F73AF08}"/>
              </a:ext>
            </a:extLst>
          </p:cNvPr>
          <p:cNvCxnSpPr>
            <a:stCxn id="4" idx="1"/>
            <a:endCxn id="7" idx="3"/>
          </p:cNvCxnSpPr>
          <p:nvPr/>
        </p:nvCxnSpPr>
        <p:spPr>
          <a:xfrm flipH="1">
            <a:off x="2375740" y="4372544"/>
            <a:ext cx="1260158" cy="14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64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D4A0824-8C42-436D-B5BA-AD7E8246F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98745"/>
            <a:ext cx="6300192" cy="44545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B323952-1FFC-48B6-AC17-A07BF194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60" y="1792626"/>
            <a:ext cx="4781907" cy="14401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B259E4C-A17E-4D1E-9AF4-324D08810A40}"/>
              </a:ext>
            </a:extLst>
          </p:cNvPr>
          <p:cNvSpPr txBox="1"/>
          <p:nvPr/>
        </p:nvSpPr>
        <p:spPr>
          <a:xfrm>
            <a:off x="323528" y="990633"/>
            <a:ext cx="8496944" cy="36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Identification de l’enjeu : exemple de l’enjeu qualité</a:t>
            </a:r>
          </a:p>
        </p:txBody>
      </p:sp>
    </p:spTree>
    <p:extLst>
      <p:ext uri="{BB962C8B-B14F-4D97-AF65-F5344CB8AC3E}">
        <p14:creationId xmlns:p14="http://schemas.microsoft.com/office/powerpoint/2010/main" val="3589512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2</a:t>
            </a:r>
            <a:r>
              <a:rPr lang="fr-FR" sz="2000" baseline="30000" dirty="0">
                <a:solidFill>
                  <a:srgbClr val="FF0000"/>
                </a:solidFill>
              </a:rPr>
              <a:t>ème</a:t>
            </a:r>
            <a:r>
              <a:rPr lang="fr-FR" sz="2000" dirty="0">
                <a:solidFill>
                  <a:srgbClr val="FF0000"/>
                </a:solidFill>
              </a:rPr>
              <a:t> niveau de caractérisation </a:t>
            </a:r>
            <a:r>
              <a:rPr lang="fr-FR" sz="2000" dirty="0"/>
              <a:t>les indicateurs d’état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40947A3-CFF7-46DE-9B92-07330F0316DB}"/>
              </a:ext>
            </a:extLst>
          </p:cNvPr>
          <p:cNvSpPr txBox="1"/>
          <p:nvPr/>
        </p:nvSpPr>
        <p:spPr>
          <a:xfrm>
            <a:off x="3408518" y="3314687"/>
            <a:ext cx="2160240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Indicateurs d’état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B9C423F-7B71-4FF0-BC81-5392E46EE54B}"/>
              </a:ext>
            </a:extLst>
          </p:cNvPr>
          <p:cNvSpPr txBox="1"/>
          <p:nvPr/>
        </p:nvSpPr>
        <p:spPr>
          <a:xfrm>
            <a:off x="571491" y="3173344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Concentration en E Coli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27D0E81-83B8-4F84-A99F-83C6AB665CAD}"/>
              </a:ext>
            </a:extLst>
          </p:cNvPr>
          <p:cNvSpPr txBox="1"/>
          <p:nvPr/>
        </p:nvSpPr>
        <p:spPr>
          <a:xfrm>
            <a:off x="1484787" y="4715676"/>
            <a:ext cx="23387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Densité du maillage bocager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BB92BF-CAFD-4694-A028-458ED9B7D94C}"/>
              </a:ext>
            </a:extLst>
          </p:cNvPr>
          <p:cNvSpPr txBox="1"/>
          <p:nvPr/>
        </p:nvSpPr>
        <p:spPr>
          <a:xfrm>
            <a:off x="6652606" y="3037688"/>
            <a:ext cx="18002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Surface des zones humides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0E45F18-4B82-4B05-BD5D-5A63F5F0C8BB}"/>
              </a:ext>
            </a:extLst>
          </p:cNvPr>
          <p:cNvSpPr txBox="1"/>
          <p:nvPr/>
        </p:nvSpPr>
        <p:spPr>
          <a:xfrm>
            <a:off x="1071709" y="1775124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Concentration en 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E39AF7D-9E5C-4192-B8B7-C48DF7F46B98}"/>
              </a:ext>
            </a:extLst>
          </p:cNvPr>
          <p:cNvSpPr txBox="1"/>
          <p:nvPr/>
        </p:nvSpPr>
        <p:spPr>
          <a:xfrm>
            <a:off x="4139952" y="1619038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Densité des cours d’eau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6BC23588-5151-4199-B65F-FC9E09C91575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907415" y="3684019"/>
            <a:ext cx="852000" cy="1085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1640AE22-6A36-407F-B57E-E15B883A0E75}"/>
              </a:ext>
            </a:extLst>
          </p:cNvPr>
          <p:cNvCxnSpPr>
            <a:cxnSpLocks/>
            <a:stCxn id="4" idx="0"/>
            <a:endCxn id="11" idx="2"/>
          </p:cNvCxnSpPr>
          <p:nvPr/>
        </p:nvCxnSpPr>
        <p:spPr>
          <a:xfrm flipV="1">
            <a:off x="4488638" y="2265369"/>
            <a:ext cx="551414" cy="10493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9F272219-D19B-4DD8-B8D4-AF1A96A4CC9B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5568758" y="3499353"/>
            <a:ext cx="10838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388D84C5-C9F6-4E08-A3A7-54007A5315C6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654177" y="3703868"/>
            <a:ext cx="1089122" cy="1011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AD402AF6-E5EF-4FA5-AA20-6A100F73AF08}"/>
              </a:ext>
            </a:extLst>
          </p:cNvPr>
          <p:cNvCxnSpPr>
            <a:stCxn id="4" idx="1"/>
            <a:endCxn id="7" idx="3"/>
          </p:cNvCxnSpPr>
          <p:nvPr/>
        </p:nvCxnSpPr>
        <p:spPr>
          <a:xfrm flipH="1" flipV="1">
            <a:off x="2371691" y="3496510"/>
            <a:ext cx="1036827" cy="2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A8E6E13-B29C-4D99-8FBC-5DA1CD9E8B7F}"/>
              </a:ext>
            </a:extLst>
          </p:cNvPr>
          <p:cNvSpPr txBox="1"/>
          <p:nvPr/>
        </p:nvSpPr>
        <p:spPr>
          <a:xfrm>
            <a:off x="4859315" y="4769559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Occupation agricole du sol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9612BF3E-F0BB-4715-9DA8-3B5473B1998B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2871909" y="2098290"/>
            <a:ext cx="951658" cy="1216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EBCF2BA2-46C6-40CD-9988-4940C52CAC4B}"/>
              </a:ext>
            </a:extLst>
          </p:cNvPr>
          <p:cNvSpPr txBox="1"/>
          <p:nvPr/>
        </p:nvSpPr>
        <p:spPr>
          <a:xfrm>
            <a:off x="6484680" y="1861363"/>
            <a:ext cx="2136052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Code Corine appliqué à l’enjeu biodiversité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xmlns="" id="{F0524D30-FB36-4A9E-BB61-E1457D818994}"/>
              </a:ext>
            </a:extLst>
          </p:cNvPr>
          <p:cNvCxnSpPr>
            <a:cxnSpLocks/>
            <a:stCxn id="9" idx="0"/>
            <a:endCxn id="31" idx="2"/>
          </p:cNvCxnSpPr>
          <p:nvPr/>
        </p:nvCxnSpPr>
        <p:spPr>
          <a:xfrm flipV="1">
            <a:off x="7552706" y="2384583"/>
            <a:ext cx="0" cy="6531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31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52736"/>
            <a:ext cx="8496944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2</a:t>
            </a:r>
            <a:r>
              <a:rPr lang="fr-FR" sz="2000" baseline="30000" dirty="0">
                <a:solidFill>
                  <a:srgbClr val="FF0000"/>
                </a:solidFill>
              </a:rPr>
              <a:t>ème</a:t>
            </a:r>
            <a:r>
              <a:rPr lang="fr-FR" sz="2000" dirty="0">
                <a:solidFill>
                  <a:srgbClr val="FF0000"/>
                </a:solidFill>
              </a:rPr>
              <a:t> niveau de caractérisation </a:t>
            </a:r>
            <a:r>
              <a:rPr lang="fr-FR" sz="2000" dirty="0"/>
              <a:t>les indicateurs de pression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40947A3-CFF7-46DE-9B92-07330F0316DB}"/>
              </a:ext>
            </a:extLst>
          </p:cNvPr>
          <p:cNvSpPr txBox="1"/>
          <p:nvPr/>
        </p:nvSpPr>
        <p:spPr>
          <a:xfrm>
            <a:off x="3408518" y="3314687"/>
            <a:ext cx="2160240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Indicateurs de pression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B9C423F-7B71-4FF0-BC81-5392E46EE54B}"/>
              </a:ext>
            </a:extLst>
          </p:cNvPr>
          <p:cNvSpPr txBox="1"/>
          <p:nvPr/>
        </p:nvSpPr>
        <p:spPr>
          <a:xfrm>
            <a:off x="565800" y="3296080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Surfaces artificialisées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27D0E81-83B8-4F84-A99F-83C6AB665CAD}"/>
              </a:ext>
            </a:extLst>
          </p:cNvPr>
          <p:cNvSpPr txBox="1"/>
          <p:nvPr/>
        </p:nvSpPr>
        <p:spPr>
          <a:xfrm>
            <a:off x="1572499" y="4785619"/>
            <a:ext cx="23387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Présence de plans d’eau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BB92BF-CAFD-4694-A028-458ED9B7D94C}"/>
              </a:ext>
            </a:extLst>
          </p:cNvPr>
          <p:cNvSpPr txBox="1"/>
          <p:nvPr/>
        </p:nvSpPr>
        <p:spPr>
          <a:xfrm>
            <a:off x="6584027" y="2144456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Prélèvements industriels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0E45F18-4B82-4B05-BD5D-5A63F5F0C8BB}"/>
              </a:ext>
            </a:extLst>
          </p:cNvPr>
          <p:cNvSpPr txBox="1"/>
          <p:nvPr/>
        </p:nvSpPr>
        <p:spPr>
          <a:xfrm>
            <a:off x="1071709" y="1775124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Rejet de STEP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E39AF7D-9E5C-4192-B8B7-C48DF7F46B98}"/>
              </a:ext>
            </a:extLst>
          </p:cNvPr>
          <p:cNvSpPr txBox="1"/>
          <p:nvPr/>
        </p:nvSpPr>
        <p:spPr>
          <a:xfrm>
            <a:off x="3579294" y="1733647"/>
            <a:ext cx="18002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Irrigation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6BC23588-5151-4199-B65F-FC9E09C91575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921579" y="3961018"/>
            <a:ext cx="810680" cy="938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1640AE22-6A36-407F-B57E-E15B883A0E75}"/>
              </a:ext>
            </a:extLst>
          </p:cNvPr>
          <p:cNvCxnSpPr>
            <a:cxnSpLocks/>
            <a:stCxn id="4" idx="0"/>
            <a:endCxn id="11" idx="2"/>
          </p:cNvCxnSpPr>
          <p:nvPr/>
        </p:nvCxnSpPr>
        <p:spPr>
          <a:xfrm flipH="1" flipV="1">
            <a:off x="4479394" y="2102979"/>
            <a:ext cx="9244" cy="1211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9F272219-D19B-4DD8-B8D4-AF1A96A4CC9B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568758" y="2467622"/>
            <a:ext cx="1015269" cy="961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388D84C5-C9F6-4E08-A3A7-54007A5315C6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741889" y="3974586"/>
            <a:ext cx="1258810" cy="811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AD402AF6-E5EF-4FA5-AA20-6A100F73AF08}"/>
              </a:ext>
            </a:extLst>
          </p:cNvPr>
          <p:cNvCxnSpPr>
            <a:stCxn id="4" idx="1"/>
            <a:endCxn id="7" idx="3"/>
          </p:cNvCxnSpPr>
          <p:nvPr/>
        </p:nvCxnSpPr>
        <p:spPr>
          <a:xfrm flipH="1" flipV="1">
            <a:off x="2366000" y="3619246"/>
            <a:ext cx="1042518" cy="1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A8E6E13-B29C-4D99-8FBC-5DA1CD9E8B7F}"/>
              </a:ext>
            </a:extLst>
          </p:cNvPr>
          <p:cNvSpPr txBox="1"/>
          <p:nvPr/>
        </p:nvSpPr>
        <p:spPr>
          <a:xfrm>
            <a:off x="4832159" y="4899969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Prélèvements en eau potable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9612BF3E-F0BB-4715-9DA8-3B5473B1998B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2871909" y="1959790"/>
            <a:ext cx="896649" cy="1338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D6E5178-64B3-424E-B522-1F75431B00CB}"/>
              </a:ext>
            </a:extLst>
          </p:cNvPr>
          <p:cNvSpPr txBox="1"/>
          <p:nvPr/>
        </p:nvSpPr>
        <p:spPr>
          <a:xfrm>
            <a:off x="6629900" y="3935170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Travaux hydrauliques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46734DE4-886A-4DE7-AF0A-ED8AFE37C924}"/>
              </a:ext>
            </a:extLst>
          </p:cNvPr>
          <p:cNvCxnSpPr>
            <a:stCxn id="4" idx="3"/>
          </p:cNvCxnSpPr>
          <p:nvPr/>
        </p:nvCxnSpPr>
        <p:spPr>
          <a:xfrm>
            <a:off x="5568758" y="3637853"/>
            <a:ext cx="1015269" cy="502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9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morphologie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ABB026B-790C-4E64-804B-3CC705C5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42" y="1988840"/>
            <a:ext cx="8531468" cy="34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8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03F165C-4695-4C22-B4DD-0C5A248C2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C57643F-7232-45C7-906F-4720410B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04664"/>
            <a:ext cx="170084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836712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Qualité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D5BA8A1-FDB4-480C-8BD6-A364DF27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241711"/>
            <a:ext cx="7524328" cy="5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1628800"/>
            <a:ext cx="84969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/>
              <a:t>Contexte et définition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ym typeface="Symbol"/>
              </a:rPr>
              <a:t>Méthodologie du diagnostic – Identification – Caractérisation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ym typeface="Symbol"/>
              </a:rPr>
              <a:t>Valorisation du diagnostic – Etat d’avancement – Calendrier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ym typeface="Symbo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Déroulement de la réunion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7903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836712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Qualité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C3F15F-18F8-422C-B9C2-6A6D2482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6" y="2152074"/>
            <a:ext cx="8244408" cy="25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7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C68F5D8-CE3B-4F7A-B75E-75E108146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1E3EED7-7E94-4C65-974E-26B174700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068" y="332656"/>
            <a:ext cx="1512168" cy="26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5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quantité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2701B5F-5C79-4539-B0C3-9598CDAF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76872"/>
            <a:ext cx="8496944" cy="24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quantité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AF47ED-CAB7-483B-9AB0-1C4563E5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1504485"/>
            <a:ext cx="7668344" cy="53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1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31B3BC2-00DD-4F96-AC31-FD41FD5B3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653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6DE93CE-B260-4A4A-8F04-044F938C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6" y="260648"/>
            <a:ext cx="1537580" cy="2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inondation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E8AECEF-78A7-43D3-AD73-711AFB682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6" y="1628800"/>
            <a:ext cx="8785948" cy="45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0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388358C-C232-455B-A94B-529738A49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9F6A407-0ADC-469B-8766-2E27EE406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210" y="332656"/>
            <a:ext cx="191702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12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biodiversité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9B072BA-439E-4446-937B-DC0BE322C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604448" cy="44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1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9964692-86E9-4F71-BDDD-6C299CCCB5D1}"/>
              </a:ext>
            </a:extLst>
          </p:cNvPr>
          <p:cNvSpPr txBox="1"/>
          <p:nvPr/>
        </p:nvSpPr>
        <p:spPr>
          <a:xfrm>
            <a:off x="289004" y="103138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/>
              <a:t>Caractérisation des enjeux : l’enjeu biodiversité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A24362-BB9B-4CE8-93A2-70942837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02186"/>
            <a:ext cx="4252993" cy="5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4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DFCF3D4-B011-4D18-8F6F-BAD514D1F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B50E391-8B00-493D-92D3-9435A091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32656"/>
            <a:ext cx="1817948" cy="20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1628800"/>
            <a:ext cx="84969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/>
              <a:t>Contexte et définition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1"/>
                </a:solidFill>
                <a:sym typeface="Symbol"/>
              </a:rPr>
              <a:t>Méthodologie du diagnostic – Identification – Caractérisation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solidFill>
                <a:schemeClr val="accent1"/>
              </a:solidFill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5"/>
                </a:solidFill>
                <a:sym typeface="Symbol"/>
              </a:rPr>
              <a:t>Valorisation du diagnostic – Etat d’avancement – Calendrier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ym typeface="Symbo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Déroulement de la réunion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9747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8C34104-26AE-4EFC-9B4C-7BBCBC7B812E}"/>
              </a:ext>
            </a:extLst>
          </p:cNvPr>
          <p:cNvSpPr txBox="1"/>
          <p:nvPr/>
        </p:nvSpPr>
        <p:spPr>
          <a:xfrm>
            <a:off x="323528" y="1340768"/>
            <a:ext cx="8496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Difficultés rencontrées &amp; points de vigilance : </a:t>
            </a:r>
          </a:p>
          <a:p>
            <a:endParaRPr lang="fr-FR" b="1" u="sng" dirty="0"/>
          </a:p>
          <a:p>
            <a:r>
              <a:rPr lang="fr-FR" dirty="0"/>
              <a:t>Disponibilité des données de caractérisation – Exemple : absence de données cours d’eau sur le Belon et le </a:t>
            </a:r>
            <a:r>
              <a:rPr lang="fr-FR" dirty="0" err="1"/>
              <a:t>Merien</a:t>
            </a:r>
            <a:endParaRPr lang="fr-FR" dirty="0"/>
          </a:p>
          <a:p>
            <a:endParaRPr lang="fr-FR" dirty="0"/>
          </a:p>
          <a:p>
            <a:r>
              <a:rPr lang="fr-FR" dirty="0"/>
              <a:t>Homogénéité de la donnée – Exemple : donnée bocage uniquement sur le périmètre du Plan algues vertes </a:t>
            </a:r>
            <a:r>
              <a:rPr lang="fr-FR" dirty="0">
                <a:sym typeface="Wingdings" panose="05000000000000000000" pitchFamily="2" charset="2"/>
              </a:rPr>
              <a:t> utilisation de la BD TOPO, moins précise mais cohérente à l’échelle du SAGE</a:t>
            </a:r>
            <a:endParaRPr lang="fr-FR" dirty="0"/>
          </a:p>
          <a:p>
            <a:endParaRPr lang="fr-FR" dirty="0"/>
          </a:p>
          <a:p>
            <a:r>
              <a:rPr lang="fr-FR" dirty="0"/>
              <a:t>Simplification de la donnée – Exemple : nombre de rubriques importantes du RPG ou du code Corine </a:t>
            </a:r>
            <a:r>
              <a:rPr lang="fr-FR" dirty="0">
                <a:sym typeface="Wingdings" panose="05000000000000000000" pitchFamily="2" charset="2"/>
              </a:rPr>
              <a:t> concertation nécessaire avec les acteurs locaux pour créer une notation simple.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597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hiérarchisation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4BD1BF2-D71D-4097-96DD-58295717CB1C}"/>
              </a:ext>
            </a:extLst>
          </p:cNvPr>
          <p:cNvSpPr txBox="1"/>
          <p:nvPr/>
        </p:nvSpPr>
        <p:spPr>
          <a:xfrm>
            <a:off x="263362" y="1412776"/>
            <a:ext cx="8496944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i="1" u="sng" dirty="0">
                <a:solidFill>
                  <a:srgbClr val="000000"/>
                </a:solidFill>
                <a:sym typeface="Symbol"/>
              </a:rPr>
              <a:t>Entrée multithématique</a:t>
            </a:r>
            <a:endParaRPr lang="fr-FR" sz="2000" dirty="0">
              <a:solidFill>
                <a:srgbClr val="000000"/>
              </a:solidFill>
              <a:sym typeface="Symbol"/>
            </a:endParaRPr>
          </a:p>
          <a:p>
            <a:pPr>
              <a:defRPr/>
            </a:pPr>
            <a:endParaRPr lang="fr-FR" sz="2000" dirty="0">
              <a:solidFill>
                <a:srgbClr val="000000"/>
              </a:solidFill>
              <a:sym typeface="Symbol"/>
            </a:endParaRPr>
          </a:p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sym typeface="Symbol"/>
              </a:rPr>
              <a:t>Pour apporter une réponse aux 5 enjeux du territoire :</a:t>
            </a:r>
          </a:p>
          <a:p>
            <a:pPr>
              <a:defRPr/>
            </a:pPr>
            <a:endParaRPr lang="fr-FR" sz="2000" dirty="0">
              <a:solidFill>
                <a:srgbClr val="000000"/>
              </a:solidFill>
              <a:sym typeface="Symbol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rgbClr val="000000"/>
                </a:solidFill>
                <a:sym typeface="Symbol"/>
              </a:rPr>
              <a:t>Gestion agricole – Itinéraires techniques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rgbClr val="000000"/>
              </a:solidFill>
              <a:sym typeface="Symbol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rgbClr val="000000"/>
                </a:solidFill>
                <a:sym typeface="Symbol"/>
              </a:rPr>
              <a:t>Gestion des milieux naturels – Cours d’eau, zones humides et bocage, réseau hydrographique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rgbClr val="000000"/>
              </a:solidFill>
              <a:sym typeface="Symbol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ym typeface="Symbol"/>
              </a:rPr>
              <a:t>Industrie, urbanisation &amp; artificialisation – Gestion de la ressource &amp; des rejets, drainages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7C1CFCF-E10E-4361-9A69-239C76F3D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2" y="5382598"/>
            <a:ext cx="1619672" cy="1214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FF304BC-EFFD-4A27-92B1-3EBD192B7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36" y="5376676"/>
            <a:ext cx="1635460" cy="1226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1175BDB-D264-4542-B413-C72010799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15" y="5382598"/>
            <a:ext cx="2166858" cy="1214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0D85D6F-A104-4B5E-B111-612824E54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60" y="5376676"/>
            <a:ext cx="1635460" cy="1226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1BE6827-9818-4EB1-9B56-3C7F6AC2F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87" y="5382597"/>
            <a:ext cx="1619673" cy="1214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255A991-920A-46AA-869C-2124F771955E}"/>
              </a:ext>
            </a:extLst>
          </p:cNvPr>
          <p:cNvSpPr txBox="1"/>
          <p:nvPr/>
        </p:nvSpPr>
        <p:spPr>
          <a:xfrm>
            <a:off x="179512" y="836712"/>
            <a:ext cx="8784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i="1" u="sng" dirty="0">
                <a:solidFill>
                  <a:srgbClr val="000000"/>
                </a:solidFill>
                <a:sym typeface="Symbol"/>
              </a:rPr>
              <a:t>Objectif de la phase de caractérisation :</a:t>
            </a:r>
            <a:r>
              <a:rPr lang="fr-FR" sz="2000" dirty="0">
                <a:solidFill>
                  <a:srgbClr val="000000"/>
                </a:solidFill>
                <a:sym typeface="Symbol"/>
              </a:rPr>
              <a:t> identifier les secteurs </a:t>
            </a:r>
            <a:r>
              <a:rPr lang="fr-FR" dirty="0">
                <a:solidFill>
                  <a:srgbClr val="FF0000"/>
                </a:solidFill>
                <a:sym typeface="Symbol"/>
              </a:rPr>
              <a:t>PRIORITAIRES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857414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caractérisation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070C33D-0B48-411B-8ADE-444B9C4A6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7C9B44B-05B3-4B58-9C0B-6100EB7C60ED}"/>
              </a:ext>
            </a:extLst>
          </p:cNvPr>
          <p:cNvSpPr txBox="1"/>
          <p:nvPr/>
        </p:nvSpPr>
        <p:spPr>
          <a:xfrm>
            <a:off x="323528" y="764704"/>
            <a:ext cx="22322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note globale, tout enjeu confondu à niveau égal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AD7F5D4-C218-424A-8BF5-2A33B184CB3C}"/>
              </a:ext>
            </a:extLst>
          </p:cNvPr>
          <p:cNvSpPr txBox="1"/>
          <p:nvPr/>
        </p:nvSpPr>
        <p:spPr>
          <a:xfrm>
            <a:off x="6588224" y="487705"/>
            <a:ext cx="2232248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Priorité 1 : 2 %</a:t>
            </a:r>
          </a:p>
          <a:p>
            <a:pPr algn="ctr"/>
            <a:r>
              <a:rPr lang="fr-FR" dirty="0"/>
              <a:t>Priorité 2 : 5 %</a:t>
            </a:r>
          </a:p>
          <a:p>
            <a:pPr algn="ctr"/>
            <a:r>
              <a:rPr lang="fr-FR" dirty="0"/>
              <a:t>Priorité 3 : 19 %</a:t>
            </a:r>
          </a:p>
          <a:p>
            <a:pPr algn="ctr"/>
            <a:r>
              <a:rPr lang="fr-FR" dirty="0"/>
              <a:t>Priorité 4  74 %</a:t>
            </a:r>
          </a:p>
          <a:p>
            <a:pPr algn="ctr"/>
            <a:r>
              <a:rPr lang="fr-FR" dirty="0"/>
              <a:t>Pas prioritaire : 1 %</a:t>
            </a:r>
          </a:p>
        </p:txBody>
      </p:sp>
    </p:spTree>
    <p:extLst>
      <p:ext uri="{BB962C8B-B14F-4D97-AF65-F5344CB8AC3E}">
        <p14:creationId xmlns:p14="http://schemas.microsoft.com/office/powerpoint/2010/main" val="208602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1628800"/>
            <a:ext cx="84969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1"/>
                </a:solidFill>
              </a:rPr>
              <a:t>Contexte et définition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1"/>
                </a:solidFill>
                <a:sym typeface="Symbol"/>
              </a:rPr>
              <a:t>Méthodologie du diagnostic – Identification – Caractérisation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ym typeface="Symbol"/>
              </a:rPr>
              <a:t>Valorisation du diagnostic – Etat d’avancement – Calendrier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ym typeface="Symbo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Déroulement de la réunion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667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0C565A1F-F623-4B69-ADCD-1D2B3D817454}"/>
              </a:ext>
            </a:extLst>
          </p:cNvPr>
          <p:cNvSpPr txBox="1">
            <a:spLocks/>
          </p:cNvSpPr>
          <p:nvPr/>
        </p:nvSpPr>
        <p:spPr>
          <a:xfrm>
            <a:off x="323850" y="301625"/>
            <a:ext cx="8496300" cy="504825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</a:rPr>
              <a:t>Valorisation du diagnostic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539750" y="1268413"/>
            <a:ext cx="8064500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endParaRPr lang="fr-FR" sz="2000" dirty="0"/>
          </a:p>
          <a:p>
            <a:pPr algn="just">
              <a:defRPr/>
            </a:pPr>
            <a:r>
              <a:rPr lang="fr-FR" sz="2000" dirty="0"/>
              <a:t>Rencontre technique du 3 mars – SAGE, AFB, FMA, CAMA</a:t>
            </a:r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r>
              <a:rPr lang="fr-FR" sz="2000" u="sng" dirty="0"/>
              <a:t>3 niveaux d’analyse des résultats :</a:t>
            </a:r>
          </a:p>
          <a:p>
            <a:pPr algn="just">
              <a:defRPr/>
            </a:pPr>
            <a:endParaRPr lang="fr-FR" sz="2000" dirty="0"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fr-FR" sz="2000" dirty="0"/>
              <a:t>Vérification sommaire de terrain de la réalité du diagnostic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fr-FR" sz="2000" dirty="0"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fr-FR" sz="2000" dirty="0"/>
              <a:t>Bancarisation des données manquantes ou oubliées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fr-FR" sz="2000" dirty="0"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fr-FR" sz="2000" dirty="0"/>
              <a:t>Exploitation fine (méthode T2BV, Le Bihan)</a:t>
            </a:r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endParaRPr lang="fr-FR" sz="2000" dirty="0"/>
          </a:p>
          <a:p>
            <a:pPr algn="just">
              <a:defRPr/>
            </a:pPr>
            <a:r>
              <a:rPr lang="fr-FR" sz="2000" i="1" dirty="0"/>
              <a:t>	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</a:rPr>
              <a:t>Valorisation en fonction de la priorisation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xmlns="" id="{32E437E7-71DE-4460-8AA6-E79A85C26B36}"/>
              </a:ext>
            </a:extLst>
          </p:cNvPr>
          <p:cNvSpPr/>
          <p:nvPr/>
        </p:nvSpPr>
        <p:spPr>
          <a:xfrm>
            <a:off x="755650" y="5043488"/>
            <a:ext cx="503238" cy="215900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57897524-A9FC-46B8-8079-47473B28E879}"/>
              </a:ext>
            </a:extLst>
          </p:cNvPr>
          <p:cNvSpPr txBox="1">
            <a:spLocks/>
          </p:cNvSpPr>
          <p:nvPr/>
        </p:nvSpPr>
        <p:spPr>
          <a:xfrm>
            <a:off x="323850" y="301625"/>
            <a:ext cx="8496300" cy="504825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</a:rPr>
              <a:t>Valorisation du diagnostic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323850" y="981075"/>
            <a:ext cx="80645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fr-FR" sz="2000" dirty="0"/>
              <a:t>Vérification sommaire de terrain de la réalité du diagnostic</a:t>
            </a:r>
          </a:p>
          <a:p>
            <a:pPr algn="just">
              <a:defRPr/>
            </a:pPr>
            <a:endParaRPr lang="fr-FR" sz="20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Réalisation d’un reportage photo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Vérification de la conformité des observations de terrain et du diagnostic papier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fr-FR" sz="2000" i="1" dirty="0"/>
          </a:p>
        </p:txBody>
      </p:sp>
      <p:pic>
        <p:nvPicPr>
          <p:cNvPr id="46084" name="Image 1">
            <a:extLst>
              <a:ext uri="{FF2B5EF4-FFF2-40B4-BE49-F238E27FC236}">
                <a16:creationId xmlns:a16="http://schemas.microsoft.com/office/drawing/2014/main" xmlns="" id="{1DFC30AD-30F1-4A37-A23B-1C7D14A6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52738"/>
            <a:ext cx="2701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Image 4">
            <a:extLst>
              <a:ext uri="{FF2B5EF4-FFF2-40B4-BE49-F238E27FC236}">
                <a16:creationId xmlns:a16="http://schemas.microsoft.com/office/drawing/2014/main" xmlns="" id="{8AEAB8D9-6EC1-490D-88C9-249CA4401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951163"/>
            <a:ext cx="28416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Image 7">
            <a:extLst>
              <a:ext uri="{FF2B5EF4-FFF2-40B4-BE49-F238E27FC236}">
                <a16:creationId xmlns:a16="http://schemas.microsoft.com/office/drawing/2014/main" xmlns="" id="{2370328A-44C0-4E07-AEAE-D28DE33A5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175125"/>
            <a:ext cx="2784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 9">
            <a:extLst>
              <a:ext uri="{FF2B5EF4-FFF2-40B4-BE49-F238E27FC236}">
                <a16:creationId xmlns:a16="http://schemas.microsoft.com/office/drawing/2014/main" xmlns="" id="{2F449079-1A9C-4FAB-B6D2-D51CB44C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1908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 11">
            <a:extLst>
              <a:ext uri="{FF2B5EF4-FFF2-40B4-BE49-F238E27FC236}">
                <a16:creationId xmlns:a16="http://schemas.microsoft.com/office/drawing/2014/main" xmlns="" id="{533360DF-5A29-4167-9D00-9321E28C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5372100"/>
            <a:ext cx="246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78DB8BDC-F70C-44E2-A9B2-76DAFACF3C09}"/>
              </a:ext>
            </a:extLst>
          </p:cNvPr>
          <p:cNvSpPr txBox="1">
            <a:spLocks/>
          </p:cNvSpPr>
          <p:nvPr/>
        </p:nvSpPr>
        <p:spPr>
          <a:xfrm>
            <a:off x="323850" y="301625"/>
            <a:ext cx="8496300" cy="504825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</a:rPr>
              <a:t>Valorisation du diagnostic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323850" y="981075"/>
            <a:ext cx="80645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 startAt="2"/>
              <a:defRPr/>
            </a:pPr>
            <a:r>
              <a:rPr lang="fr-FR" sz="2000" dirty="0"/>
              <a:t>Bancarisation des données manquantes</a:t>
            </a:r>
          </a:p>
          <a:p>
            <a:pPr algn="just">
              <a:defRPr/>
            </a:pPr>
            <a:endParaRPr lang="fr-FR" sz="20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Phase de terrain nécessaire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Approche infrastructure : réseau routier, urbanisation, réseaux …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Approche milieu : réseau de fossés, ZH, mares, boisement, talus …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Cours d’eau : REH, tronçons homogènes …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lvl="1" algn="just">
              <a:defRPr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	Intégrer un critère acceptabilité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2C59A5C5-878A-407E-BA49-053E34230B27}"/>
              </a:ext>
            </a:extLst>
          </p:cNvPr>
          <p:cNvSpPr/>
          <p:nvPr/>
        </p:nvSpPr>
        <p:spPr>
          <a:xfrm>
            <a:off x="542925" y="4159250"/>
            <a:ext cx="576263" cy="215900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43DA7F6-FF4E-45E3-B30B-7FE183469A2E}"/>
              </a:ext>
            </a:extLst>
          </p:cNvPr>
          <p:cNvSpPr txBox="1">
            <a:spLocks/>
          </p:cNvSpPr>
          <p:nvPr/>
        </p:nvSpPr>
        <p:spPr>
          <a:xfrm>
            <a:off x="323850" y="301625"/>
            <a:ext cx="8496300" cy="504825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</a:rPr>
              <a:t>Valorisation du diagnostic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323850" y="981075"/>
            <a:ext cx="8064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 startAt="3"/>
              <a:defRPr/>
            </a:pPr>
            <a:r>
              <a:rPr lang="fr-FR" sz="2000" dirty="0"/>
              <a:t>Exploitation fine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	</a:t>
            </a:r>
          </a:p>
        </p:txBody>
      </p:sp>
      <p:sp>
        <p:nvSpPr>
          <p:cNvPr id="48134" name="ZoneTexte 1">
            <a:extLst>
              <a:ext uri="{FF2B5EF4-FFF2-40B4-BE49-F238E27FC236}">
                <a16:creationId xmlns:a16="http://schemas.microsoft.com/office/drawing/2014/main" xmlns="" id="{AB6728D2-DA6C-4DA5-AC9F-E88BE33B2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530600"/>
            <a:ext cx="2305050" cy="368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/>
              <a:t>1 – Approche </a:t>
            </a:r>
            <a:r>
              <a:rPr lang="fr-FR" altLang="fr-FR" sz="1800" b="1" u="sng"/>
              <a:t>milieu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8C69488-0166-4AF6-822C-5FC779E7AC17}"/>
              </a:ext>
            </a:extLst>
          </p:cNvPr>
          <p:cNvSpPr txBox="1"/>
          <p:nvPr/>
        </p:nvSpPr>
        <p:spPr>
          <a:xfrm>
            <a:off x="755650" y="1773238"/>
            <a:ext cx="1800225" cy="10160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Cours d’eau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T2BV, bande riveraine,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Tx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 hydrauliques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B70C671-2F38-42A9-AD0F-136AE7223D3B}"/>
              </a:ext>
            </a:extLst>
          </p:cNvPr>
          <p:cNvSpPr txBox="1"/>
          <p:nvPr/>
        </p:nvSpPr>
        <p:spPr>
          <a:xfrm>
            <a:off x="3779838" y="4878388"/>
            <a:ext cx="1800225" cy="1230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Mare &amp; PLE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Mode d’alimentation, restitution au milieu, inventaire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biodiv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F44DC2F-320B-4774-8FD6-B26B47D94509}"/>
              </a:ext>
            </a:extLst>
          </p:cNvPr>
          <p:cNvSpPr txBox="1"/>
          <p:nvPr/>
        </p:nvSpPr>
        <p:spPr>
          <a:xfrm>
            <a:off x="882650" y="4292600"/>
            <a:ext cx="1800225" cy="10160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Réseau annexe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Drains, buses, fossés, écoulements parallèles au talus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7BA01A6-0088-4977-AD9E-C8778F257F65}"/>
              </a:ext>
            </a:extLst>
          </p:cNvPr>
          <p:cNvSpPr txBox="1"/>
          <p:nvPr/>
        </p:nvSpPr>
        <p:spPr>
          <a:xfrm>
            <a:off x="6408738" y="3541713"/>
            <a:ext cx="1800225" cy="1230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Bocage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Position des talus par rapport à la pente, évolution depuis 1950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78768AB-959A-4B89-92EE-AB43E53327FF}"/>
              </a:ext>
            </a:extLst>
          </p:cNvPr>
          <p:cNvSpPr txBox="1"/>
          <p:nvPr/>
        </p:nvSpPr>
        <p:spPr>
          <a:xfrm>
            <a:off x="4176713" y="1716088"/>
            <a:ext cx="1800225" cy="1230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Zones humides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Etude des pressions (remblais, drainages …) analyse des rangs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zero</a:t>
            </a:r>
            <a:endParaRPr lang="fr-FR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853EB8AD-32E4-4557-8259-2B17CCAE744C}"/>
              </a:ext>
            </a:extLst>
          </p:cNvPr>
          <p:cNvSpPr txBox="1">
            <a:spLocks/>
          </p:cNvSpPr>
          <p:nvPr/>
        </p:nvSpPr>
        <p:spPr>
          <a:xfrm>
            <a:off x="323850" y="301625"/>
            <a:ext cx="8496300" cy="504825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</a:rPr>
              <a:t>Valorisation du diagnostic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323850" y="981075"/>
            <a:ext cx="8064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 startAt="3"/>
              <a:defRPr/>
            </a:pPr>
            <a:r>
              <a:rPr lang="fr-FR" sz="2000" dirty="0"/>
              <a:t>Exploitation fine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	</a:t>
            </a:r>
          </a:p>
        </p:txBody>
      </p:sp>
      <p:sp>
        <p:nvSpPr>
          <p:cNvPr id="49158" name="ZoneTexte 1">
            <a:extLst>
              <a:ext uri="{FF2B5EF4-FFF2-40B4-BE49-F238E27FC236}">
                <a16:creationId xmlns:a16="http://schemas.microsoft.com/office/drawing/2014/main" xmlns="" id="{96F05979-BC68-43B5-8DA6-A2B89616E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3617913"/>
            <a:ext cx="2665412" cy="3698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/>
              <a:t>2 – Approche </a:t>
            </a:r>
            <a:r>
              <a:rPr lang="fr-FR" altLang="fr-FR" sz="1800" b="1" u="sng"/>
              <a:t>pression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8C69488-0166-4AF6-822C-5FC779E7AC17}"/>
              </a:ext>
            </a:extLst>
          </p:cNvPr>
          <p:cNvSpPr txBox="1"/>
          <p:nvPr/>
        </p:nvSpPr>
        <p:spPr>
          <a:xfrm>
            <a:off x="755650" y="1773238"/>
            <a:ext cx="1800225" cy="12922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Occupation du sol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Urbanisme, activité agricole, forestière 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B70C671-2F38-42A9-AD0F-136AE7223D3B}"/>
              </a:ext>
            </a:extLst>
          </p:cNvPr>
          <p:cNvSpPr txBox="1"/>
          <p:nvPr/>
        </p:nvSpPr>
        <p:spPr>
          <a:xfrm>
            <a:off x="1908175" y="5213350"/>
            <a:ext cx="2592388" cy="8604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3300"/>
                </a:solidFill>
              </a:rPr>
              <a:t>Autre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espèces invasives 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7BA01A6-0088-4977-AD9E-C8778F257F65}"/>
              </a:ext>
            </a:extLst>
          </p:cNvPr>
          <p:cNvSpPr txBox="1"/>
          <p:nvPr/>
        </p:nvSpPr>
        <p:spPr>
          <a:xfrm>
            <a:off x="6408738" y="3541713"/>
            <a:ext cx="1800225" cy="8001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Infrastructures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Routes, obstacles à la continuité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78768AB-959A-4B89-92EE-AB43E53327FF}"/>
              </a:ext>
            </a:extLst>
          </p:cNvPr>
          <p:cNvSpPr txBox="1"/>
          <p:nvPr/>
        </p:nvSpPr>
        <p:spPr>
          <a:xfrm>
            <a:off x="4500563" y="1592263"/>
            <a:ext cx="1800225" cy="15081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>
                <a:solidFill>
                  <a:schemeClr val="bg1">
                    <a:lumMod val="65000"/>
                  </a:schemeClr>
                </a:solidFill>
              </a:rPr>
              <a:t>Prélèvement / rejets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Eau potable, irrigation, STEP, assainissement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ind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., rejet industriel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Etat d’avancement - Perspectives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9CC6A65-1798-4CC2-A011-3973837B5690}"/>
              </a:ext>
            </a:extLst>
          </p:cNvPr>
          <p:cNvSpPr txBox="1"/>
          <p:nvPr/>
        </p:nvSpPr>
        <p:spPr>
          <a:xfrm>
            <a:off x="323528" y="4797152"/>
            <a:ext cx="84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Quels seront les dispositifs financiers mobilisables</a:t>
            </a:r>
            <a:r>
              <a:rPr lang="fr-FR" b="1" dirty="0"/>
              <a:t> </a:t>
            </a:r>
            <a:r>
              <a:rPr lang="fr-FR" dirty="0"/>
              <a:t>pour la mise en œuvre d’un programme d’action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1A47714-EB25-4123-8AC7-B72ABA8A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2" y="1385103"/>
            <a:ext cx="7870126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302314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Contexte et définition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827AB0-38F2-4726-9B86-986A6D7C2D0D}"/>
              </a:ext>
            </a:extLst>
          </p:cNvPr>
          <p:cNvSpPr/>
          <p:nvPr/>
        </p:nvSpPr>
        <p:spPr>
          <a:xfrm>
            <a:off x="539552" y="1268760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/>
          </a:p>
          <a:p>
            <a:pPr algn="ctr"/>
            <a:r>
              <a:rPr lang="fr-FR" sz="2400" u="sng" dirty="0"/>
              <a:t>Tête de bassin versant :</a:t>
            </a:r>
          </a:p>
          <a:p>
            <a:endParaRPr lang="fr-FR" sz="2400" dirty="0"/>
          </a:p>
          <a:p>
            <a:r>
              <a:rPr lang="fr-FR" sz="2400" dirty="0"/>
              <a:t>Territoire situé le plus en amont de la surface d’un bassin versant. La tête de bassin versant est une zone drainée par les petits cours d'eau proches des sources.</a:t>
            </a:r>
          </a:p>
          <a:p>
            <a:endParaRPr lang="fr-FR" sz="2400" dirty="0"/>
          </a:p>
          <a:p>
            <a:pPr algn="r"/>
            <a:r>
              <a:rPr lang="fr-FR" sz="2400" i="1" dirty="0"/>
              <a:t>Source : Glossaire </a:t>
            </a:r>
            <a:r>
              <a:rPr lang="fr-FR" sz="2400" i="1" dirty="0" err="1"/>
              <a:t>eaufrance</a:t>
            </a:r>
            <a:endParaRPr lang="fr-FR" sz="24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ECDF3D3-2599-4F7E-A15C-6069CAC03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1" y="4522812"/>
            <a:ext cx="2699793" cy="202484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536E12-ACFE-474F-B7C1-9F9FFF55D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96" y="4522812"/>
            <a:ext cx="2699792" cy="202484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67539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Etat d’avancement - Perspectives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B1E6016-9BDC-4B04-8A8E-C8205428C21D}"/>
              </a:ext>
            </a:extLst>
          </p:cNvPr>
          <p:cNvSpPr txBox="1"/>
          <p:nvPr/>
        </p:nvSpPr>
        <p:spPr>
          <a:xfrm>
            <a:off x="329796" y="1628800"/>
            <a:ext cx="849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Quels seront les dispositifs financiers mobilisables</a:t>
            </a:r>
            <a:r>
              <a:rPr lang="fr-FR" b="1" dirty="0"/>
              <a:t> </a:t>
            </a:r>
            <a:r>
              <a:rPr lang="fr-FR" dirty="0"/>
              <a:t>pour la mise en œuvre d’un programme d’action ?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017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FEC6D11-E3BC-48FC-B467-F3165EEDA220}"/>
              </a:ext>
            </a:extLst>
          </p:cNvPr>
          <p:cNvSpPr txBox="1"/>
          <p:nvPr/>
        </p:nvSpPr>
        <p:spPr>
          <a:xfrm>
            <a:off x="2699792" y="242088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C’est la fin !</a:t>
            </a:r>
          </a:p>
          <a:p>
            <a:pPr algn="ctr"/>
            <a:r>
              <a:rPr lang="fr-FR" sz="2400" dirty="0"/>
              <a:t>Merci de votre attention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3ECB72-CB9A-4919-AC8F-438D7EA26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093296"/>
            <a:ext cx="1547664" cy="613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BC5FC9-BD77-44C3-BACB-415728E5C7CC}"/>
              </a:ext>
            </a:extLst>
          </p:cNvPr>
          <p:cNvSpPr/>
          <p:nvPr/>
        </p:nvSpPr>
        <p:spPr>
          <a:xfrm>
            <a:off x="7452320" y="5949280"/>
            <a:ext cx="64807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302314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Contexte et définition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05761CF-4F72-4887-A7B2-AA270F98E8C8}"/>
              </a:ext>
            </a:extLst>
          </p:cNvPr>
          <p:cNvSpPr txBox="1"/>
          <p:nvPr/>
        </p:nvSpPr>
        <p:spPr>
          <a:xfrm>
            <a:off x="1403648" y="1556792"/>
            <a:ext cx="6156662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SDAGE Loire Bretagne </a:t>
            </a:r>
          </a:p>
          <a:p>
            <a:pPr algn="ctr"/>
            <a:r>
              <a:rPr lang="fr-FR" dirty="0"/>
              <a:t>« Restauration &amp; préservation des TBV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242DB9B-3DD2-4DE2-90B6-89E804F93CAB}"/>
              </a:ext>
            </a:extLst>
          </p:cNvPr>
          <p:cNvSpPr txBox="1"/>
          <p:nvPr/>
        </p:nvSpPr>
        <p:spPr>
          <a:xfrm>
            <a:off x="1403648" y="3140968"/>
            <a:ext cx="2304256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Orientation 11 A</a:t>
            </a:r>
          </a:p>
          <a:p>
            <a:pPr algn="ctr"/>
            <a:r>
              <a:rPr lang="fr-FR" dirty="0"/>
              <a:t>Inventorier &amp; caractériser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1C615769-A616-4356-AF82-812B296ED926}"/>
              </a:ext>
            </a:extLst>
          </p:cNvPr>
          <p:cNvCxnSpPr>
            <a:cxnSpLocks/>
          </p:cNvCxnSpPr>
          <p:nvPr/>
        </p:nvCxnSpPr>
        <p:spPr>
          <a:xfrm>
            <a:off x="2555776" y="2203123"/>
            <a:ext cx="0" cy="9378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B578B08D-7D27-4017-8A08-0D5C4F124FAD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6444207" y="2203123"/>
            <a:ext cx="2" cy="1076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5616DD3-3047-4B60-929B-8D90CF8CBD8E}"/>
              </a:ext>
            </a:extLst>
          </p:cNvPr>
          <p:cNvSpPr txBox="1"/>
          <p:nvPr/>
        </p:nvSpPr>
        <p:spPr>
          <a:xfrm>
            <a:off x="5328089" y="3279467"/>
            <a:ext cx="2232236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Orientation 11B</a:t>
            </a:r>
          </a:p>
          <a:p>
            <a:pPr algn="ctr"/>
            <a:r>
              <a:rPr lang="fr-FR" dirty="0"/>
              <a:t>Hiérarchiser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12945F-B97F-437B-99A5-560C18A2860D}"/>
              </a:ext>
            </a:extLst>
          </p:cNvPr>
          <p:cNvSpPr txBox="1"/>
          <p:nvPr/>
        </p:nvSpPr>
        <p:spPr>
          <a:xfrm>
            <a:off x="1396739" y="4437112"/>
            <a:ext cx="61635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Sage Sud Cornouaille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EDB4731-918A-430A-B017-02F1FDC400DB}"/>
              </a:ext>
            </a:extLst>
          </p:cNvPr>
          <p:cNvSpPr txBox="1"/>
          <p:nvPr/>
        </p:nvSpPr>
        <p:spPr>
          <a:xfrm>
            <a:off x="1396739" y="5374957"/>
            <a:ext cx="230425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Identifier &amp; caractériser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97D3349-7D83-4190-A6FD-C28BB4003B87}"/>
              </a:ext>
            </a:extLst>
          </p:cNvPr>
          <p:cNvSpPr txBox="1"/>
          <p:nvPr/>
        </p:nvSpPr>
        <p:spPr>
          <a:xfrm>
            <a:off x="5328090" y="5374957"/>
            <a:ext cx="223223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Hiérarchiser &amp; programmer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xmlns="" id="{188F5AA7-D21D-4476-A591-7229DD14325C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555776" y="4064298"/>
            <a:ext cx="0" cy="3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xmlns="" id="{4DB685AC-211A-4305-96A4-A65284BD7A7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6444207" y="3925798"/>
            <a:ext cx="0" cy="511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xmlns="" id="{10BCB429-DEE4-4D79-93EC-C77722DBBCA2}"/>
              </a:ext>
            </a:extLst>
          </p:cNvPr>
          <p:cNvCxnSpPr/>
          <p:nvPr/>
        </p:nvCxnSpPr>
        <p:spPr>
          <a:xfrm>
            <a:off x="2555776" y="4806444"/>
            <a:ext cx="0" cy="568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xmlns="" id="{5569B019-BD5C-4246-9425-90A52A940544}"/>
              </a:ext>
            </a:extLst>
          </p:cNvPr>
          <p:cNvCxnSpPr/>
          <p:nvPr/>
        </p:nvCxnSpPr>
        <p:spPr>
          <a:xfrm>
            <a:off x="6444953" y="4806444"/>
            <a:ext cx="0" cy="568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76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1628800"/>
            <a:ext cx="84969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1"/>
                </a:solidFill>
              </a:rPr>
              <a:t>Contexte et définition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ym typeface="Symbol"/>
              </a:rPr>
              <a:t>Méthodologie du diagnostic – Identification – Caractérisation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accent5"/>
                </a:solidFill>
                <a:sym typeface="Symbol"/>
              </a:rPr>
              <a:t>Valorisation du diagnostic – Etat d’avancement – Calendrier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ym typeface="Symbo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Déroulement de la réunion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316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4581128"/>
            <a:ext cx="8496944" cy="1754326"/>
          </a:xfrm>
          <a:prstGeom prst="rect">
            <a:avLst/>
          </a:prstGeom>
          <a:solidFill>
            <a:srgbClr val="C3EB8D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i="1" u="sng" dirty="0">
                <a:solidFill>
                  <a:srgbClr val="000000"/>
                </a:solidFill>
                <a:sym typeface="Symbol"/>
              </a:rPr>
              <a:t>Objectif du groupe de travail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fr-FR" dirty="0">
                <a:solidFill>
                  <a:srgbClr val="000000"/>
                </a:solidFill>
                <a:sym typeface="Symbol"/>
              </a:rPr>
              <a:t>Préciser en local la définition et la méthodologie d’identification des TBV 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fr-FR" dirty="0">
                <a:solidFill>
                  <a:srgbClr val="000000"/>
                </a:solidFill>
                <a:sym typeface="Symbol"/>
              </a:rPr>
              <a:t>Suivre les différentes étapes de l’étude : il existe une littérature scientifique sur le sujet, mais pas de méthodologie de travail = </a:t>
            </a:r>
            <a:r>
              <a:rPr lang="fr-FR" b="1" dirty="0">
                <a:solidFill>
                  <a:srgbClr val="000000"/>
                </a:solidFill>
                <a:sym typeface="Symbol"/>
              </a:rPr>
              <a:t>CONCERTATION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90384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Méthodologie : identification des TBV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4B1C996-DDCA-480B-9C52-F95CD2B0D0D3}"/>
              </a:ext>
            </a:extLst>
          </p:cNvPr>
          <p:cNvSpPr txBox="1"/>
          <p:nvPr/>
        </p:nvSpPr>
        <p:spPr>
          <a:xfrm>
            <a:off x="1979712" y="2429835"/>
            <a:ext cx="5184576" cy="1287532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dirty="0">
                <a:solidFill>
                  <a:srgbClr val="000000"/>
                </a:solidFill>
                <a:sym typeface="Symbol"/>
              </a:rPr>
              <a:t>Constitution d’un groupe de travail : AFB, FMA, partenaires financiers, chambre d’agriculture, CCA, CCPF &amp; QC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FEFA681-7680-4C5F-B542-75B63A74720C}"/>
              </a:ext>
            </a:extLst>
          </p:cNvPr>
          <p:cNvSpPr txBox="1"/>
          <p:nvPr/>
        </p:nvSpPr>
        <p:spPr>
          <a:xfrm>
            <a:off x="2879812" y="1347706"/>
            <a:ext cx="338437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bg2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Organisation de la démarche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3F07930C-67FB-4063-B40E-492755F52D30}"/>
              </a:ext>
            </a:extLst>
          </p:cNvPr>
          <p:cNvCxnSpPr>
            <a:stCxn id="2" idx="2"/>
            <a:endCxn id="7" idx="0"/>
          </p:cNvCxnSpPr>
          <p:nvPr/>
        </p:nvCxnSpPr>
        <p:spPr>
          <a:xfrm>
            <a:off x="4572000" y="1717038"/>
            <a:ext cx="0" cy="7127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AD9F6463-4F46-4ADE-9EB9-8A85FC8FBAC7}"/>
              </a:ext>
            </a:extLst>
          </p:cNvPr>
          <p:cNvCxnSpPr>
            <a:cxnSpLocks/>
          </p:cNvCxnSpPr>
          <p:nvPr/>
        </p:nvCxnSpPr>
        <p:spPr>
          <a:xfrm>
            <a:off x="4572000" y="3717032"/>
            <a:ext cx="0" cy="8637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75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90384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Méthodologie : identification des TBV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1AAA3A-E7AE-4566-8054-38DE5FB5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459580"/>
            <a:ext cx="3999304" cy="23835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1282" y="1615155"/>
            <a:ext cx="3999304" cy="207236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1600" b="1" i="1" dirty="0">
                <a:solidFill>
                  <a:srgbClr val="000000"/>
                </a:solidFill>
                <a:sym typeface="Symbol"/>
              </a:rPr>
              <a:t>Définition validée en groupe de travail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dirty="0">
                <a:solidFill>
                  <a:srgbClr val="000000"/>
                </a:solidFill>
                <a:sym typeface="Symbol"/>
              </a:rPr>
              <a:t>Les TBV correspondent aux surfaces amont des bassins versants. Elles se caractérisent par des cours d’eau de rang de Strahler inférieurs à 2.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2A255B9-408F-4259-9C99-90C2CC49D460}"/>
              </a:ext>
            </a:extLst>
          </p:cNvPr>
          <p:cNvSpPr txBox="1"/>
          <p:nvPr/>
        </p:nvSpPr>
        <p:spPr>
          <a:xfrm>
            <a:off x="301378" y="3986535"/>
            <a:ext cx="8612000" cy="110286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dirty="0">
                <a:solidFill>
                  <a:srgbClr val="000000"/>
                </a:solidFill>
                <a:sym typeface="Symbol"/>
              </a:rPr>
              <a:t>Les TBV peuvent représenter jusqu’à </a:t>
            </a:r>
            <a:r>
              <a:rPr lang="fr-FR" sz="2800" b="1" dirty="0">
                <a:solidFill>
                  <a:srgbClr val="FF0000"/>
                </a:solidFill>
                <a:sym typeface="Symbol"/>
              </a:rPr>
              <a:t>75 %</a:t>
            </a:r>
            <a:r>
              <a:rPr lang="fr-FR" dirty="0">
                <a:solidFill>
                  <a:srgbClr val="000000"/>
                </a:solidFill>
                <a:sym typeface="Symbol"/>
              </a:rPr>
              <a:t> de la ressource en eau d’un bassin versant (</a:t>
            </a:r>
            <a:r>
              <a:rPr lang="fr-FR" i="1" dirty="0" err="1">
                <a:solidFill>
                  <a:srgbClr val="000000"/>
                </a:solidFill>
                <a:sym typeface="Symbol"/>
              </a:rPr>
              <a:t>Alexender</a:t>
            </a:r>
            <a:r>
              <a:rPr lang="fr-FR" i="1" dirty="0">
                <a:solidFill>
                  <a:srgbClr val="000000"/>
                </a:solidFill>
                <a:sym typeface="Symbol"/>
              </a:rPr>
              <a:t> 2007</a:t>
            </a:r>
            <a:r>
              <a:rPr lang="fr-FR" dirty="0">
                <a:solidFill>
                  <a:srgbClr val="000000"/>
                </a:solidFill>
                <a:sym typeface="Symbol"/>
              </a:rPr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DAA3A79-9874-4498-B232-EE040A4DA3EF}"/>
              </a:ext>
            </a:extLst>
          </p:cNvPr>
          <p:cNvSpPr txBox="1"/>
          <p:nvPr/>
        </p:nvSpPr>
        <p:spPr>
          <a:xfrm>
            <a:off x="311282" y="5242845"/>
            <a:ext cx="859110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Pas de prise en compte du critère pente sup.1 % (</a:t>
            </a:r>
            <a:r>
              <a:rPr lang="fr-FR" dirty="0">
                <a:solidFill>
                  <a:srgbClr val="FF0000"/>
                </a:solidFill>
              </a:rPr>
              <a:t>échelle BV trop petite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Pas de prise en compte du critère puissance spécifique (</a:t>
            </a:r>
            <a:r>
              <a:rPr lang="fr-FR" dirty="0">
                <a:solidFill>
                  <a:srgbClr val="FF0000"/>
                </a:solidFill>
              </a:rPr>
              <a:t>estimation des débits ? Largeurs PLB ?</a:t>
            </a:r>
            <a:r>
              <a:rPr lang="fr-FR" dirty="0"/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60648"/>
            <a:ext cx="8496944" cy="504056"/>
          </a:xfrm>
          <a:prstGeom prst="rect">
            <a:avLst/>
          </a:prstGeom>
          <a:gradFill flip="none" rotWithShape="1">
            <a:gsLst>
              <a:gs pos="0">
                <a:srgbClr val="04528C"/>
              </a:gs>
              <a:gs pos="50000">
                <a:srgbClr val="24A1FF"/>
              </a:gs>
              <a:gs pos="100000">
                <a:srgbClr val="99D6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rgbClr val="FFFFFF"/>
                </a:solidFill>
                <a:latin typeface="Arial"/>
                <a:sym typeface="Symbol"/>
              </a:rPr>
              <a:t>Méthodologie : identification des TBV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879EE3C-CD97-4AE6-BC7F-753FDD87E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32"/>
            <a:ext cx="9144000" cy="64653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82C5502-3805-4D10-AA36-47EB610EFCB5}"/>
              </a:ext>
            </a:extLst>
          </p:cNvPr>
          <p:cNvSpPr txBox="1"/>
          <p:nvPr/>
        </p:nvSpPr>
        <p:spPr>
          <a:xfrm>
            <a:off x="6876256" y="148478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74 % des cours d’eau du territoire</a:t>
            </a:r>
          </a:p>
        </p:txBody>
      </p:sp>
    </p:spTree>
    <p:extLst>
      <p:ext uri="{BB962C8B-B14F-4D97-AF65-F5344CB8AC3E}">
        <p14:creationId xmlns:p14="http://schemas.microsoft.com/office/powerpoint/2010/main" val="412382680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13363</TotalTime>
  <Words>1137</Words>
  <Application>Microsoft Office PowerPoint</Application>
  <PresentationFormat>Affichage à l'écran (4:3)</PresentationFormat>
  <Paragraphs>261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Modèle par défaut</vt:lpstr>
      <vt:lpstr>Identification, caractérisation et hiérarchisation des têtes de bassin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CCPCP</dc:creator>
  <cp:lastModifiedBy>nb</cp:lastModifiedBy>
  <cp:revision>239</cp:revision>
  <cp:lastPrinted>2017-04-25T07:42:21Z</cp:lastPrinted>
  <dcterms:created xsi:type="dcterms:W3CDTF">2009-04-30T14:21:01Z</dcterms:created>
  <dcterms:modified xsi:type="dcterms:W3CDTF">2019-06-04T15:31:23Z</dcterms:modified>
</cp:coreProperties>
</file>